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  <p:sldId id="276" r:id="rId42"/>
    <p:sldId id="277" r:id="rId43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DM Sans" charset="1" panose="00000000000000000000"/>
      <p:regular r:id="rId12"/>
    </p:embeddedFont>
    <p:embeddedFont>
      <p:font typeface="DM Sans Bold" charset="1" panose="00000000000000000000"/>
      <p:regular r:id="rId13"/>
    </p:embeddedFont>
    <p:embeddedFont>
      <p:font typeface="DM Sans Italics" charset="1" panose="00000000000000000000"/>
      <p:regular r:id="rId14"/>
    </p:embeddedFont>
    <p:embeddedFont>
      <p:font typeface="DM Sans Bold Italics" charset="1" panose="00000000000000000000"/>
      <p:regular r:id="rId15"/>
    </p:embeddedFont>
    <p:embeddedFont>
      <p:font typeface="Now" charset="1" panose="00000500000000000000"/>
      <p:regular r:id="rId16"/>
    </p:embeddedFont>
    <p:embeddedFont>
      <p:font typeface="Now Bold" charset="1" panose="00000800000000000000"/>
      <p:regular r:id="rId17"/>
    </p:embeddedFont>
    <p:embeddedFont>
      <p:font typeface="Now Thin" charset="1" panose="00000300000000000000"/>
      <p:regular r:id="rId18"/>
    </p:embeddedFont>
    <p:embeddedFont>
      <p:font typeface="Now Light" charset="1" panose="00000400000000000000"/>
      <p:regular r:id="rId19"/>
    </p:embeddedFont>
    <p:embeddedFont>
      <p:font typeface="Now Medium" charset="1" panose="00000600000000000000"/>
      <p:regular r:id="rId20"/>
    </p:embeddedFont>
    <p:embeddedFont>
      <p:font typeface="Now Heavy" charset="1" panose="00000A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34" Target="slides/slide13.xml" Type="http://schemas.openxmlformats.org/officeDocument/2006/relationships/slide"/><Relationship Id="rId35" Target="slides/slide14.xml" Type="http://schemas.openxmlformats.org/officeDocument/2006/relationships/slide"/><Relationship Id="rId36" Target="slides/slide15.xml" Type="http://schemas.openxmlformats.org/officeDocument/2006/relationships/slide"/><Relationship Id="rId37" Target="slides/slide16.xml" Type="http://schemas.openxmlformats.org/officeDocument/2006/relationships/slide"/><Relationship Id="rId38" Target="slides/slide17.xml" Type="http://schemas.openxmlformats.org/officeDocument/2006/relationships/slide"/><Relationship Id="rId39" Target="slides/slide18.xml" Type="http://schemas.openxmlformats.org/officeDocument/2006/relationships/slide"/><Relationship Id="rId4" Target="theme/theme1.xml" Type="http://schemas.openxmlformats.org/officeDocument/2006/relationships/theme"/><Relationship Id="rId40" Target="slides/slide19.xml" Type="http://schemas.openxmlformats.org/officeDocument/2006/relationships/slide"/><Relationship Id="rId41" Target="slides/slide20.xml" Type="http://schemas.openxmlformats.org/officeDocument/2006/relationships/slide"/><Relationship Id="rId42" Target="slides/slide21.xml" Type="http://schemas.openxmlformats.org/officeDocument/2006/relationships/slide"/><Relationship Id="rId43" Target="slides/slide22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27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28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111642">
            <a:off x="11120480" y="1055557"/>
            <a:ext cx="10443683" cy="8487866"/>
          </a:xfrm>
          <a:custGeom>
            <a:avLst/>
            <a:gdLst/>
            <a:ahLst/>
            <a:cxnLst/>
            <a:rect r="r" b="b" t="t" l="l"/>
            <a:pathLst>
              <a:path h="8487866" w="10443683">
                <a:moveTo>
                  <a:pt x="0" y="0"/>
                </a:moveTo>
                <a:lnTo>
                  <a:pt x="10443683" y="0"/>
                </a:lnTo>
                <a:lnTo>
                  <a:pt x="10443683" y="8487866"/>
                </a:lnTo>
                <a:lnTo>
                  <a:pt x="0" y="8487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18441" y="9258300"/>
            <a:ext cx="9727319" cy="3106962"/>
          </a:xfrm>
          <a:custGeom>
            <a:avLst/>
            <a:gdLst/>
            <a:ahLst/>
            <a:cxnLst/>
            <a:rect r="r" b="b" t="t" l="l"/>
            <a:pathLst>
              <a:path h="3106962" w="9727319">
                <a:moveTo>
                  <a:pt x="0" y="0"/>
                </a:moveTo>
                <a:lnTo>
                  <a:pt x="9727318" y="0"/>
                </a:lnTo>
                <a:lnTo>
                  <a:pt x="9727318" y="3106962"/>
                </a:lnTo>
                <a:lnTo>
                  <a:pt x="0" y="31069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2001" y="454899"/>
            <a:ext cx="9894748" cy="880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897"/>
              </a:lnSpc>
            </a:pPr>
            <a:r>
              <a:rPr lang="en-US" sz="11581">
                <a:solidFill>
                  <a:srgbClr val="145DA0"/>
                </a:solidFill>
                <a:latin typeface="Now Bold"/>
              </a:rPr>
              <a:t>SELENIUM TESTING</a:t>
            </a:r>
          </a:p>
          <a:p>
            <a:pPr>
              <a:lnSpc>
                <a:spcPts val="13897"/>
              </a:lnSpc>
            </a:pPr>
            <a:r>
              <a:rPr lang="en-US" sz="11581">
                <a:solidFill>
                  <a:srgbClr val="145DA0"/>
                </a:solidFill>
                <a:latin typeface="Now Bold"/>
              </a:rPr>
              <a:t>&amp; </a:t>
            </a:r>
          </a:p>
          <a:p>
            <a:pPr>
              <a:lnSpc>
                <a:spcPts val="13897"/>
              </a:lnSpc>
            </a:pPr>
            <a:r>
              <a:rPr lang="en-US" sz="11581">
                <a:solidFill>
                  <a:srgbClr val="145DA0"/>
                </a:solidFill>
                <a:latin typeface="Now Bold"/>
              </a:rPr>
              <a:t>DOCKER</a:t>
            </a:r>
          </a:p>
          <a:p>
            <a:pPr>
              <a:lnSpc>
                <a:spcPts val="13897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3784637" y="7727078"/>
            <a:ext cx="4299605" cy="511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58"/>
              </a:lnSpc>
              <a:spcBef>
                <a:spcPct val="0"/>
              </a:spcBef>
            </a:pPr>
            <a:r>
              <a:rPr lang="en-US" sz="3300" strike="noStrike" u="none">
                <a:solidFill>
                  <a:srgbClr val="145DA0"/>
                </a:solidFill>
                <a:latin typeface="DM Sans Italics"/>
              </a:rPr>
              <a:t>Trainer: Sachin Vasav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2001" y="7720792"/>
            <a:ext cx="4954856" cy="1025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8"/>
              </a:lnSpc>
            </a:pPr>
            <a:r>
              <a:rPr lang="en-US" sz="3300">
                <a:solidFill>
                  <a:srgbClr val="145DA0"/>
                </a:solidFill>
                <a:latin typeface="DM Sans Italics"/>
              </a:rPr>
              <a:t>By: Aditi Jha</a:t>
            </a:r>
          </a:p>
          <a:p>
            <a:pPr algn="l" marL="0" indent="0" lvl="0">
              <a:lnSpc>
                <a:spcPts val="4058"/>
              </a:lnSpc>
              <a:spcBef>
                <a:spcPct val="0"/>
              </a:spcBef>
            </a:pPr>
            <a:r>
              <a:rPr lang="en-US" sz="3300">
                <a:solidFill>
                  <a:srgbClr val="145DA0"/>
                </a:solidFill>
                <a:latin typeface="DM Sans Italics"/>
              </a:rPr>
              <a:t>ID: 201345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85749">
            <a:off x="-5690637" y="-3861861"/>
            <a:ext cx="14345355" cy="14345355"/>
          </a:xfrm>
          <a:custGeom>
            <a:avLst/>
            <a:gdLst/>
            <a:ahLst/>
            <a:cxnLst/>
            <a:rect r="r" b="b" t="t" l="l"/>
            <a:pathLst>
              <a:path h="14345355" w="14345355">
                <a:moveTo>
                  <a:pt x="0" y="0"/>
                </a:moveTo>
                <a:lnTo>
                  <a:pt x="14345355" y="0"/>
                </a:lnTo>
                <a:lnTo>
                  <a:pt x="14345355" y="14345355"/>
                </a:lnTo>
                <a:lnTo>
                  <a:pt x="0" y="1434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99293">
            <a:off x="12170918" y="-745657"/>
            <a:ext cx="6885296" cy="11055409"/>
          </a:xfrm>
          <a:custGeom>
            <a:avLst/>
            <a:gdLst/>
            <a:ahLst/>
            <a:cxnLst/>
            <a:rect r="r" b="b" t="t" l="l"/>
            <a:pathLst>
              <a:path h="11055409" w="6885296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1112" y="473126"/>
            <a:ext cx="16015422" cy="9008675"/>
          </a:xfrm>
          <a:custGeom>
            <a:avLst/>
            <a:gdLst/>
            <a:ahLst/>
            <a:cxnLst/>
            <a:rect r="r" b="b" t="t" l="l"/>
            <a:pathLst>
              <a:path h="9008675" w="16015422">
                <a:moveTo>
                  <a:pt x="0" y="0"/>
                </a:moveTo>
                <a:lnTo>
                  <a:pt x="16015422" y="0"/>
                </a:lnTo>
                <a:lnTo>
                  <a:pt x="16015422" y="9008674"/>
                </a:lnTo>
                <a:lnTo>
                  <a:pt x="0" y="90086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169108" y="9550311"/>
            <a:ext cx="5663817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Logged in the Home page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8532740">
            <a:off x="-2703495" y="7048838"/>
            <a:ext cx="6729406" cy="5469172"/>
          </a:xfrm>
          <a:custGeom>
            <a:avLst/>
            <a:gdLst/>
            <a:ahLst/>
            <a:cxnLst/>
            <a:rect r="r" b="b" t="t" l="l"/>
            <a:pathLst>
              <a:path h="5469172" w="6729406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8532740">
            <a:off x="11473087" y="-2331804"/>
            <a:ext cx="9751254" cy="7925110"/>
          </a:xfrm>
          <a:custGeom>
            <a:avLst/>
            <a:gdLst/>
            <a:ahLst/>
            <a:cxnLst/>
            <a:rect r="r" b="b" t="t" l="l"/>
            <a:pathLst>
              <a:path h="7925110" w="9751254">
                <a:moveTo>
                  <a:pt x="9751254" y="0"/>
                </a:moveTo>
                <a:lnTo>
                  <a:pt x="0" y="0"/>
                </a:lnTo>
                <a:lnTo>
                  <a:pt x="0" y="7925110"/>
                </a:lnTo>
                <a:lnTo>
                  <a:pt x="9751254" y="7925110"/>
                </a:lnTo>
                <a:lnTo>
                  <a:pt x="9751254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9768" y="613035"/>
            <a:ext cx="15369359" cy="8645265"/>
          </a:xfrm>
          <a:custGeom>
            <a:avLst/>
            <a:gdLst/>
            <a:ahLst/>
            <a:cxnLst/>
            <a:rect r="r" b="b" t="t" l="l"/>
            <a:pathLst>
              <a:path h="8645265" w="15369359">
                <a:moveTo>
                  <a:pt x="0" y="0"/>
                </a:moveTo>
                <a:lnTo>
                  <a:pt x="15369359" y="0"/>
                </a:lnTo>
                <a:lnTo>
                  <a:pt x="15369359" y="8645265"/>
                </a:lnTo>
                <a:lnTo>
                  <a:pt x="0" y="86452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03743" y="9489736"/>
            <a:ext cx="9724396" cy="528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5"/>
              </a:lnSpc>
            </a:pPr>
            <a:r>
              <a:rPr lang="en-US" sz="2803">
                <a:solidFill>
                  <a:srgbClr val="2E2E2E"/>
                </a:solidFill>
                <a:latin typeface="Montserrat Classic"/>
              </a:rPr>
              <a:t>Used Click Operation on Java Programming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0669">
            <a:off x="4037143" y="-3829527"/>
            <a:ext cx="18539921" cy="18539921"/>
          </a:xfrm>
          <a:custGeom>
            <a:avLst/>
            <a:gdLst/>
            <a:ahLst/>
            <a:cxnLst/>
            <a:rect r="r" b="b" t="t" l="l"/>
            <a:pathLst>
              <a:path h="18539921" w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5242519">
            <a:off x="-1042019" y="8240279"/>
            <a:ext cx="8063091" cy="6553094"/>
          </a:xfrm>
          <a:custGeom>
            <a:avLst/>
            <a:gdLst/>
            <a:ahLst/>
            <a:cxnLst/>
            <a:rect r="r" b="b" t="t" l="l"/>
            <a:pathLst>
              <a:path h="6553094" w="8063091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15389" y="1358656"/>
            <a:ext cx="14512987" cy="8163555"/>
          </a:xfrm>
          <a:custGeom>
            <a:avLst/>
            <a:gdLst/>
            <a:ahLst/>
            <a:cxnLst/>
            <a:rect r="r" b="b" t="t" l="l"/>
            <a:pathLst>
              <a:path h="8163555" w="14512987">
                <a:moveTo>
                  <a:pt x="0" y="0"/>
                </a:moveTo>
                <a:lnTo>
                  <a:pt x="14512987" y="0"/>
                </a:lnTo>
                <a:lnTo>
                  <a:pt x="14512987" y="8163556"/>
                </a:lnTo>
                <a:lnTo>
                  <a:pt x="0" y="81635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637514" y="9484112"/>
            <a:ext cx="7066815" cy="1094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7"/>
              </a:lnSpc>
            </a:pPr>
            <a:r>
              <a:rPr lang="en-US" sz="2804">
                <a:solidFill>
                  <a:srgbClr val="2E2E2E"/>
                </a:solidFill>
                <a:latin typeface="Montserrat Classic"/>
              </a:rPr>
              <a:t>Code for Application properties </a:t>
            </a:r>
          </a:p>
          <a:p>
            <a:pPr>
              <a:lnSpc>
                <a:spcPts val="4487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524309" y="473854"/>
            <a:ext cx="9073759" cy="863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77"/>
              </a:lnSpc>
            </a:pPr>
            <a:r>
              <a:rPr lang="en-US" sz="6477">
                <a:solidFill>
                  <a:srgbClr val="004AAD"/>
                </a:solidFill>
                <a:latin typeface="Montserrat Classic Bold"/>
              </a:rPr>
              <a:t>DOCKER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0669">
            <a:off x="-4793455" y="-8917294"/>
            <a:ext cx="18539921" cy="18539921"/>
          </a:xfrm>
          <a:custGeom>
            <a:avLst/>
            <a:gdLst/>
            <a:ahLst/>
            <a:cxnLst/>
            <a:rect r="r" b="b" t="t" l="l"/>
            <a:pathLst>
              <a:path h="18539921" w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5558" y="525315"/>
            <a:ext cx="15168936" cy="8532526"/>
          </a:xfrm>
          <a:custGeom>
            <a:avLst/>
            <a:gdLst/>
            <a:ahLst/>
            <a:cxnLst/>
            <a:rect r="r" b="b" t="t" l="l"/>
            <a:pathLst>
              <a:path h="8532526" w="15168936">
                <a:moveTo>
                  <a:pt x="0" y="0"/>
                </a:moveTo>
                <a:lnTo>
                  <a:pt x="15168936" y="0"/>
                </a:lnTo>
                <a:lnTo>
                  <a:pt x="15168936" y="8532527"/>
                </a:lnTo>
                <a:lnTo>
                  <a:pt x="0" y="8532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428584" y="9306827"/>
            <a:ext cx="5982691" cy="56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9"/>
              </a:lnSpc>
              <a:spcBef>
                <a:spcPct val="0"/>
              </a:spcBef>
            </a:pPr>
            <a:r>
              <a:rPr lang="en-US" sz="2943">
                <a:solidFill>
                  <a:srgbClr val="000000"/>
                </a:solidFill>
                <a:latin typeface="Montserrat Classic"/>
              </a:rPr>
              <a:t> Code for Docker Application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85749">
            <a:off x="-5690637" y="-3861861"/>
            <a:ext cx="14345355" cy="14345355"/>
          </a:xfrm>
          <a:custGeom>
            <a:avLst/>
            <a:gdLst/>
            <a:ahLst/>
            <a:cxnLst/>
            <a:rect r="r" b="b" t="t" l="l"/>
            <a:pathLst>
              <a:path h="14345355" w="14345355">
                <a:moveTo>
                  <a:pt x="0" y="0"/>
                </a:moveTo>
                <a:lnTo>
                  <a:pt x="14345355" y="0"/>
                </a:lnTo>
                <a:lnTo>
                  <a:pt x="14345355" y="14345355"/>
                </a:lnTo>
                <a:lnTo>
                  <a:pt x="0" y="1434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99293">
            <a:off x="13816652" y="3031635"/>
            <a:ext cx="6885296" cy="11055409"/>
          </a:xfrm>
          <a:custGeom>
            <a:avLst/>
            <a:gdLst/>
            <a:ahLst/>
            <a:cxnLst/>
            <a:rect r="r" b="b" t="t" l="l"/>
            <a:pathLst>
              <a:path h="11055409" w="6885296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2044" y="478061"/>
            <a:ext cx="14843911" cy="8349700"/>
          </a:xfrm>
          <a:custGeom>
            <a:avLst/>
            <a:gdLst/>
            <a:ahLst/>
            <a:cxnLst/>
            <a:rect r="r" b="b" t="t" l="l"/>
            <a:pathLst>
              <a:path h="8349700" w="14843911">
                <a:moveTo>
                  <a:pt x="0" y="0"/>
                </a:moveTo>
                <a:lnTo>
                  <a:pt x="14843912" y="0"/>
                </a:lnTo>
                <a:lnTo>
                  <a:pt x="14843912" y="8349700"/>
                </a:lnTo>
                <a:lnTo>
                  <a:pt x="0" y="8349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15223" y="9163050"/>
            <a:ext cx="8057555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Code for Docker by providing get and in operations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144593">
            <a:off x="8450448" y="-1376962"/>
            <a:ext cx="17617704" cy="17617704"/>
          </a:xfrm>
          <a:custGeom>
            <a:avLst/>
            <a:gdLst/>
            <a:ahLst/>
            <a:cxnLst/>
            <a:rect r="r" b="b" t="t" l="l"/>
            <a:pathLst>
              <a:path h="17617704" w="17617704">
                <a:moveTo>
                  <a:pt x="0" y="0"/>
                </a:moveTo>
                <a:lnTo>
                  <a:pt x="17617704" y="0"/>
                </a:lnTo>
                <a:lnTo>
                  <a:pt x="17617704" y="17617704"/>
                </a:lnTo>
                <a:lnTo>
                  <a:pt x="0" y="17617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662819">
            <a:off x="5836567" y="-3755945"/>
            <a:ext cx="12794948" cy="8828634"/>
          </a:xfrm>
          <a:custGeom>
            <a:avLst/>
            <a:gdLst/>
            <a:ahLst/>
            <a:cxnLst/>
            <a:rect r="r" b="b" t="t" l="l"/>
            <a:pathLst>
              <a:path h="8828634" w="12794948">
                <a:moveTo>
                  <a:pt x="0" y="0"/>
                </a:moveTo>
                <a:lnTo>
                  <a:pt x="12794948" y="0"/>
                </a:lnTo>
                <a:lnTo>
                  <a:pt x="12794948" y="8828633"/>
                </a:lnTo>
                <a:lnTo>
                  <a:pt x="0" y="8828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8905814">
            <a:off x="-4266374" y="6074235"/>
            <a:ext cx="11300655" cy="9184351"/>
          </a:xfrm>
          <a:custGeom>
            <a:avLst/>
            <a:gdLst/>
            <a:ahLst/>
            <a:cxnLst/>
            <a:rect r="r" b="b" t="t" l="l"/>
            <a:pathLst>
              <a:path h="9184351" w="11300655">
                <a:moveTo>
                  <a:pt x="11300655" y="0"/>
                </a:moveTo>
                <a:lnTo>
                  <a:pt x="0" y="0"/>
                </a:lnTo>
                <a:lnTo>
                  <a:pt x="0" y="9184351"/>
                </a:lnTo>
                <a:lnTo>
                  <a:pt x="11300655" y="9184351"/>
                </a:lnTo>
                <a:lnTo>
                  <a:pt x="11300655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44085" y="524111"/>
            <a:ext cx="15122147" cy="8506208"/>
          </a:xfrm>
          <a:custGeom>
            <a:avLst/>
            <a:gdLst/>
            <a:ahLst/>
            <a:cxnLst/>
            <a:rect r="r" b="b" t="t" l="l"/>
            <a:pathLst>
              <a:path h="8506208" w="15122147">
                <a:moveTo>
                  <a:pt x="0" y="0"/>
                </a:moveTo>
                <a:lnTo>
                  <a:pt x="15122147" y="0"/>
                </a:lnTo>
                <a:lnTo>
                  <a:pt x="15122147" y="8506207"/>
                </a:lnTo>
                <a:lnTo>
                  <a:pt x="0" y="85062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378786" y="9399670"/>
            <a:ext cx="3530428" cy="513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1"/>
              </a:lnSpc>
              <a:spcBef>
                <a:spcPct val="0"/>
              </a:spcBef>
            </a:pPr>
            <a:r>
              <a:rPr lang="en-US" sz="2707">
                <a:solidFill>
                  <a:srgbClr val="000000"/>
                </a:solidFill>
                <a:latin typeface="Montserrat Classic"/>
              </a:rPr>
              <a:t>Code for Docker File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144593">
            <a:off x="8023448" y="-2009860"/>
            <a:ext cx="17617704" cy="17617704"/>
          </a:xfrm>
          <a:custGeom>
            <a:avLst/>
            <a:gdLst/>
            <a:ahLst/>
            <a:cxnLst/>
            <a:rect r="r" b="b" t="t" l="l"/>
            <a:pathLst>
              <a:path h="17617704" w="17617704">
                <a:moveTo>
                  <a:pt x="0" y="0"/>
                </a:moveTo>
                <a:lnTo>
                  <a:pt x="17617704" y="0"/>
                </a:lnTo>
                <a:lnTo>
                  <a:pt x="17617704" y="17617704"/>
                </a:lnTo>
                <a:lnTo>
                  <a:pt x="0" y="17617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662819">
            <a:off x="8489744" y="-2841143"/>
            <a:ext cx="12794948" cy="8828634"/>
          </a:xfrm>
          <a:custGeom>
            <a:avLst/>
            <a:gdLst/>
            <a:ahLst/>
            <a:cxnLst/>
            <a:rect r="r" b="b" t="t" l="l"/>
            <a:pathLst>
              <a:path h="8828634" w="12794948">
                <a:moveTo>
                  <a:pt x="0" y="0"/>
                </a:moveTo>
                <a:lnTo>
                  <a:pt x="12794949" y="0"/>
                </a:lnTo>
                <a:lnTo>
                  <a:pt x="12794949" y="8828633"/>
                </a:lnTo>
                <a:lnTo>
                  <a:pt x="0" y="8828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8905814">
            <a:off x="-4266374" y="6074235"/>
            <a:ext cx="11300655" cy="9184351"/>
          </a:xfrm>
          <a:custGeom>
            <a:avLst/>
            <a:gdLst/>
            <a:ahLst/>
            <a:cxnLst/>
            <a:rect r="r" b="b" t="t" l="l"/>
            <a:pathLst>
              <a:path h="9184351" w="11300655">
                <a:moveTo>
                  <a:pt x="11300655" y="0"/>
                </a:moveTo>
                <a:lnTo>
                  <a:pt x="0" y="0"/>
                </a:lnTo>
                <a:lnTo>
                  <a:pt x="0" y="9184351"/>
                </a:lnTo>
                <a:lnTo>
                  <a:pt x="11300655" y="9184351"/>
                </a:lnTo>
                <a:lnTo>
                  <a:pt x="11300655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5310" y="463803"/>
            <a:ext cx="15634661" cy="8794497"/>
          </a:xfrm>
          <a:custGeom>
            <a:avLst/>
            <a:gdLst/>
            <a:ahLst/>
            <a:cxnLst/>
            <a:rect r="r" b="b" t="t" l="l"/>
            <a:pathLst>
              <a:path h="8794497" w="15634661">
                <a:moveTo>
                  <a:pt x="0" y="0"/>
                </a:moveTo>
                <a:lnTo>
                  <a:pt x="15634660" y="0"/>
                </a:lnTo>
                <a:lnTo>
                  <a:pt x="15634660" y="8794497"/>
                </a:lnTo>
                <a:lnTo>
                  <a:pt x="0" y="87944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843653" y="9403516"/>
            <a:ext cx="5210747" cy="520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9"/>
              </a:lnSpc>
              <a:spcBef>
                <a:spcPct val="0"/>
              </a:spcBef>
            </a:pPr>
            <a:r>
              <a:rPr lang="en-US" sz="2749">
                <a:solidFill>
                  <a:srgbClr val="000000"/>
                </a:solidFill>
                <a:latin typeface="Montserrat Classic"/>
              </a:rPr>
              <a:t>Dependencies in for Pom.xml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25759">
            <a:off x="10875679" y="3799408"/>
            <a:ext cx="10884489" cy="8846121"/>
          </a:xfrm>
          <a:custGeom>
            <a:avLst/>
            <a:gdLst/>
            <a:ahLst/>
            <a:cxnLst/>
            <a:rect r="r" b="b" t="t" l="l"/>
            <a:pathLst>
              <a:path h="8846121" w="10884489">
                <a:moveTo>
                  <a:pt x="0" y="0"/>
                </a:moveTo>
                <a:lnTo>
                  <a:pt x="10884488" y="0"/>
                </a:lnTo>
                <a:lnTo>
                  <a:pt x="10884488" y="8846120"/>
                </a:lnTo>
                <a:lnTo>
                  <a:pt x="0" y="88461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8905814">
            <a:off x="-5033069" y="-547222"/>
            <a:ext cx="11300655" cy="9184351"/>
          </a:xfrm>
          <a:custGeom>
            <a:avLst/>
            <a:gdLst/>
            <a:ahLst/>
            <a:cxnLst/>
            <a:rect r="r" b="b" t="t" l="l"/>
            <a:pathLst>
              <a:path h="9184351" w="11300655">
                <a:moveTo>
                  <a:pt x="11300655" y="0"/>
                </a:moveTo>
                <a:lnTo>
                  <a:pt x="0" y="0"/>
                </a:lnTo>
                <a:lnTo>
                  <a:pt x="0" y="9184351"/>
                </a:lnTo>
                <a:lnTo>
                  <a:pt x="11300655" y="9184351"/>
                </a:lnTo>
                <a:lnTo>
                  <a:pt x="11300655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578644"/>
            <a:ext cx="15834458" cy="8906883"/>
          </a:xfrm>
          <a:custGeom>
            <a:avLst/>
            <a:gdLst/>
            <a:ahLst/>
            <a:cxnLst/>
            <a:rect r="r" b="b" t="t" l="l"/>
            <a:pathLst>
              <a:path h="8906883" w="15834458">
                <a:moveTo>
                  <a:pt x="0" y="0"/>
                </a:moveTo>
                <a:lnTo>
                  <a:pt x="15834458" y="0"/>
                </a:lnTo>
                <a:lnTo>
                  <a:pt x="15834458" y="8906882"/>
                </a:lnTo>
                <a:lnTo>
                  <a:pt x="0" y="89068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8905814">
            <a:off x="-4963369" y="2916953"/>
            <a:ext cx="11300655" cy="9184351"/>
          </a:xfrm>
          <a:custGeom>
            <a:avLst/>
            <a:gdLst/>
            <a:ahLst/>
            <a:cxnLst/>
            <a:rect r="r" b="b" t="t" l="l"/>
            <a:pathLst>
              <a:path h="9184351" w="11300655">
                <a:moveTo>
                  <a:pt x="11300655" y="0"/>
                </a:moveTo>
                <a:lnTo>
                  <a:pt x="0" y="0"/>
                </a:lnTo>
                <a:lnTo>
                  <a:pt x="0" y="9184350"/>
                </a:lnTo>
                <a:lnTo>
                  <a:pt x="11300655" y="9184350"/>
                </a:lnTo>
                <a:lnTo>
                  <a:pt x="11300655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8905814">
            <a:off x="11608972" y="1729630"/>
            <a:ext cx="11300655" cy="9184351"/>
          </a:xfrm>
          <a:custGeom>
            <a:avLst/>
            <a:gdLst/>
            <a:ahLst/>
            <a:cxnLst/>
            <a:rect r="r" b="b" t="t" l="l"/>
            <a:pathLst>
              <a:path h="9184351" w="11300655">
                <a:moveTo>
                  <a:pt x="11300656" y="0"/>
                </a:moveTo>
                <a:lnTo>
                  <a:pt x="0" y="0"/>
                </a:lnTo>
                <a:lnTo>
                  <a:pt x="0" y="9184351"/>
                </a:lnTo>
                <a:lnTo>
                  <a:pt x="11300656" y="9184351"/>
                </a:lnTo>
                <a:lnTo>
                  <a:pt x="11300656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02850" y="589893"/>
            <a:ext cx="16190602" cy="9107214"/>
          </a:xfrm>
          <a:custGeom>
            <a:avLst/>
            <a:gdLst/>
            <a:ahLst/>
            <a:cxnLst/>
            <a:rect r="r" b="b" t="t" l="l"/>
            <a:pathLst>
              <a:path h="9107214" w="16190602">
                <a:moveTo>
                  <a:pt x="0" y="0"/>
                </a:moveTo>
                <a:lnTo>
                  <a:pt x="16190602" y="0"/>
                </a:lnTo>
                <a:lnTo>
                  <a:pt x="16190602" y="9107214"/>
                </a:lnTo>
                <a:lnTo>
                  <a:pt x="0" y="9107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11088" y="1028700"/>
            <a:ext cx="14411111" cy="8106250"/>
          </a:xfrm>
          <a:custGeom>
            <a:avLst/>
            <a:gdLst/>
            <a:ahLst/>
            <a:cxnLst/>
            <a:rect r="r" b="b" t="t" l="l"/>
            <a:pathLst>
              <a:path h="8106250" w="14411111">
                <a:moveTo>
                  <a:pt x="0" y="0"/>
                </a:moveTo>
                <a:lnTo>
                  <a:pt x="14411111" y="0"/>
                </a:lnTo>
                <a:lnTo>
                  <a:pt x="14411111" y="8106250"/>
                </a:lnTo>
                <a:lnTo>
                  <a:pt x="0" y="8106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8905814">
            <a:off x="-4216396" y="3307225"/>
            <a:ext cx="11300655" cy="9184351"/>
          </a:xfrm>
          <a:custGeom>
            <a:avLst/>
            <a:gdLst/>
            <a:ahLst/>
            <a:cxnLst/>
            <a:rect r="r" b="b" t="t" l="l"/>
            <a:pathLst>
              <a:path h="9184351" w="11300655">
                <a:moveTo>
                  <a:pt x="11300656" y="0"/>
                </a:moveTo>
                <a:lnTo>
                  <a:pt x="0" y="0"/>
                </a:lnTo>
                <a:lnTo>
                  <a:pt x="0" y="9184351"/>
                </a:lnTo>
                <a:lnTo>
                  <a:pt x="11300656" y="9184351"/>
                </a:lnTo>
                <a:lnTo>
                  <a:pt x="11300656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662411" y="9437931"/>
            <a:ext cx="3908465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Output Screen of Docker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90625"/>
            <a:ext cx="12230230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TABLE OF CONTENT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625759">
            <a:off x="9334286" y="1284927"/>
            <a:ext cx="9495369" cy="7717145"/>
          </a:xfrm>
          <a:custGeom>
            <a:avLst/>
            <a:gdLst/>
            <a:ahLst/>
            <a:cxnLst/>
            <a:rect r="r" b="b" t="t" l="l"/>
            <a:pathLst>
              <a:path h="7717145" w="9495369">
                <a:moveTo>
                  <a:pt x="0" y="0"/>
                </a:moveTo>
                <a:lnTo>
                  <a:pt x="9495369" y="0"/>
                </a:lnTo>
                <a:lnTo>
                  <a:pt x="9495369" y="7717146"/>
                </a:lnTo>
                <a:lnTo>
                  <a:pt x="0" y="7717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011646"/>
            <a:ext cx="8978265" cy="5375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53095" indent="-476548" lvl="1">
              <a:lnSpc>
                <a:spcPts val="6092"/>
              </a:lnSpc>
              <a:buFont typeface="Arial"/>
              <a:buChar char="•"/>
            </a:pPr>
            <a:r>
              <a:rPr lang="en-US" sz="4414" spc="432">
                <a:solidFill>
                  <a:srgbClr val="004AAD"/>
                </a:solidFill>
                <a:latin typeface="DM Sans"/>
              </a:rPr>
              <a:t>Introduction​ of Selenium</a:t>
            </a:r>
          </a:p>
          <a:p>
            <a:pPr algn="just" marL="953095" indent="-476548" lvl="1">
              <a:lnSpc>
                <a:spcPts val="6092"/>
              </a:lnSpc>
              <a:buFont typeface="Arial"/>
              <a:buChar char="•"/>
            </a:pPr>
            <a:r>
              <a:rPr lang="en-US" sz="4414" spc="432">
                <a:solidFill>
                  <a:srgbClr val="004AAD"/>
                </a:solidFill>
                <a:latin typeface="DM Sans"/>
              </a:rPr>
              <a:t>Components for Selenium</a:t>
            </a:r>
          </a:p>
          <a:p>
            <a:pPr algn="just" marL="953095" indent="-476548" lvl="1">
              <a:lnSpc>
                <a:spcPts val="6092"/>
              </a:lnSpc>
              <a:buFont typeface="Arial"/>
              <a:buChar char="•"/>
            </a:pPr>
            <a:r>
              <a:rPr lang="en-US" sz="4414" spc="432">
                <a:solidFill>
                  <a:srgbClr val="004AAD"/>
                </a:solidFill>
                <a:latin typeface="DM Sans"/>
              </a:rPr>
              <a:t>Introduction of Docker</a:t>
            </a:r>
          </a:p>
          <a:p>
            <a:pPr algn="just" marL="953095" indent="-476548" lvl="1">
              <a:lnSpc>
                <a:spcPts val="6092"/>
              </a:lnSpc>
              <a:buFont typeface="Arial"/>
              <a:buChar char="•"/>
            </a:pPr>
            <a:r>
              <a:rPr lang="en-US" sz="4414" spc="432">
                <a:solidFill>
                  <a:srgbClr val="004AAD"/>
                </a:solidFill>
                <a:latin typeface="DM Sans"/>
              </a:rPr>
              <a:t>Our Project</a:t>
            </a:r>
          </a:p>
          <a:p>
            <a:pPr algn="just" marL="953095" indent="-476548" lvl="1">
              <a:lnSpc>
                <a:spcPts val="6092"/>
              </a:lnSpc>
              <a:buFont typeface="Arial"/>
              <a:buChar char="•"/>
            </a:pPr>
            <a:r>
              <a:rPr lang="en-US" sz="4414" spc="432">
                <a:solidFill>
                  <a:srgbClr val="004AAD"/>
                </a:solidFill>
                <a:latin typeface="DM Sans"/>
              </a:rPr>
              <a:t>Selenium Testing</a:t>
            </a:r>
          </a:p>
          <a:p>
            <a:pPr algn="just" marL="953095" indent="-476548" lvl="1">
              <a:lnSpc>
                <a:spcPts val="6092"/>
              </a:lnSpc>
              <a:buFont typeface="Arial"/>
              <a:buChar char="•"/>
            </a:pPr>
            <a:r>
              <a:rPr lang="en-US" sz="4414" spc="432">
                <a:solidFill>
                  <a:srgbClr val="004AAD"/>
                </a:solidFill>
                <a:latin typeface="DM Sans"/>
              </a:rPr>
              <a:t>Docker</a:t>
            </a:r>
          </a:p>
          <a:p>
            <a:pPr algn="just">
              <a:lnSpc>
                <a:spcPts val="609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8905814">
            <a:off x="-5870886" y="398293"/>
            <a:ext cx="16896273" cy="13732062"/>
          </a:xfrm>
          <a:custGeom>
            <a:avLst/>
            <a:gdLst/>
            <a:ahLst/>
            <a:cxnLst/>
            <a:rect r="r" b="b" t="t" l="l"/>
            <a:pathLst>
              <a:path h="13732062" w="16896273">
                <a:moveTo>
                  <a:pt x="16896273" y="0"/>
                </a:moveTo>
                <a:lnTo>
                  <a:pt x="0" y="0"/>
                </a:lnTo>
                <a:lnTo>
                  <a:pt x="0" y="13732062"/>
                </a:lnTo>
                <a:lnTo>
                  <a:pt x="16896273" y="13732062"/>
                </a:lnTo>
                <a:lnTo>
                  <a:pt x="16896273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144593">
            <a:off x="8023448" y="-2009860"/>
            <a:ext cx="17617704" cy="17617704"/>
          </a:xfrm>
          <a:custGeom>
            <a:avLst/>
            <a:gdLst/>
            <a:ahLst/>
            <a:cxnLst/>
            <a:rect r="r" b="b" t="t" l="l"/>
            <a:pathLst>
              <a:path h="17617704" w="17617704">
                <a:moveTo>
                  <a:pt x="0" y="0"/>
                </a:moveTo>
                <a:lnTo>
                  <a:pt x="17617704" y="0"/>
                </a:lnTo>
                <a:lnTo>
                  <a:pt x="17617704" y="17617704"/>
                </a:lnTo>
                <a:lnTo>
                  <a:pt x="0" y="176177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67648" y="745718"/>
            <a:ext cx="14502466" cy="8157637"/>
          </a:xfrm>
          <a:custGeom>
            <a:avLst/>
            <a:gdLst/>
            <a:ahLst/>
            <a:cxnLst/>
            <a:rect r="r" b="b" t="t" l="l"/>
            <a:pathLst>
              <a:path h="8157637" w="14502466">
                <a:moveTo>
                  <a:pt x="0" y="0"/>
                </a:moveTo>
                <a:lnTo>
                  <a:pt x="14502466" y="0"/>
                </a:lnTo>
                <a:lnTo>
                  <a:pt x="14502466" y="8157637"/>
                </a:lnTo>
                <a:lnTo>
                  <a:pt x="0" y="81576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182340" y="9343913"/>
            <a:ext cx="10473082" cy="530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7"/>
              </a:lnSpc>
              <a:spcBef>
                <a:spcPct val="0"/>
              </a:spcBef>
            </a:pPr>
            <a:r>
              <a:rPr lang="en-US" sz="2754">
                <a:solidFill>
                  <a:srgbClr val="000000"/>
                </a:solidFill>
                <a:latin typeface="Montserrat Classic"/>
              </a:rPr>
              <a:t>output Screen after searching on local host for in command 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8905814">
            <a:off x="-5870886" y="398293"/>
            <a:ext cx="16896273" cy="13732062"/>
          </a:xfrm>
          <a:custGeom>
            <a:avLst/>
            <a:gdLst/>
            <a:ahLst/>
            <a:cxnLst/>
            <a:rect r="r" b="b" t="t" l="l"/>
            <a:pathLst>
              <a:path h="13732062" w="16896273">
                <a:moveTo>
                  <a:pt x="16896273" y="0"/>
                </a:moveTo>
                <a:lnTo>
                  <a:pt x="0" y="0"/>
                </a:lnTo>
                <a:lnTo>
                  <a:pt x="0" y="13732062"/>
                </a:lnTo>
                <a:lnTo>
                  <a:pt x="16896273" y="13732062"/>
                </a:lnTo>
                <a:lnTo>
                  <a:pt x="16896273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53255" y="908600"/>
            <a:ext cx="14843911" cy="8349700"/>
          </a:xfrm>
          <a:custGeom>
            <a:avLst/>
            <a:gdLst/>
            <a:ahLst/>
            <a:cxnLst/>
            <a:rect r="r" b="b" t="t" l="l"/>
            <a:pathLst>
              <a:path h="8349700" w="14843911">
                <a:moveTo>
                  <a:pt x="0" y="0"/>
                </a:moveTo>
                <a:lnTo>
                  <a:pt x="14843911" y="0"/>
                </a:lnTo>
                <a:lnTo>
                  <a:pt x="14843911" y="8349700"/>
                </a:lnTo>
                <a:lnTo>
                  <a:pt x="0" y="8349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59641" y="9399610"/>
            <a:ext cx="10294127" cy="504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5"/>
              </a:lnSpc>
              <a:spcBef>
                <a:spcPct val="0"/>
              </a:spcBef>
            </a:pPr>
            <a:r>
              <a:rPr lang="en-US" sz="2646">
                <a:solidFill>
                  <a:srgbClr val="000000"/>
                </a:solidFill>
                <a:latin typeface="Montserrat Classic"/>
              </a:rPr>
              <a:t>output Screen after searching on local host for get command 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466850"/>
            <a:ext cx="16230600" cy="5982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070"/>
              </a:lnSpc>
            </a:pPr>
            <a:r>
              <a:rPr lang="en-US" sz="23070" spc="-784">
                <a:solidFill>
                  <a:srgbClr val="004AAD"/>
                </a:solidFill>
                <a:latin typeface="Montserrat Classic Bold"/>
              </a:rPr>
              <a:t>THANK</a:t>
            </a:r>
          </a:p>
          <a:p>
            <a:pPr>
              <a:lnSpc>
                <a:spcPts val="23070"/>
              </a:lnSpc>
            </a:pPr>
            <a:r>
              <a:rPr lang="en-US" sz="23070" spc="-784">
                <a:solidFill>
                  <a:srgbClr val="004AAD"/>
                </a:solidFill>
                <a:latin typeface="Montserrat Classic Bold"/>
              </a:rPr>
              <a:t>YOU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766807">
            <a:off x="10460579" y="2341404"/>
            <a:ext cx="12112141" cy="9843868"/>
          </a:xfrm>
          <a:custGeom>
            <a:avLst/>
            <a:gdLst/>
            <a:ahLst/>
            <a:cxnLst/>
            <a:rect r="r" b="b" t="t" l="l"/>
            <a:pathLst>
              <a:path h="9843868" w="12112141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525861">
            <a:off x="8359094" y="-2612009"/>
            <a:ext cx="13709384" cy="13709384"/>
          </a:xfrm>
          <a:custGeom>
            <a:avLst/>
            <a:gdLst/>
            <a:ahLst/>
            <a:cxnLst/>
            <a:rect r="r" b="b" t="t" l="l"/>
            <a:pathLst>
              <a:path h="13709384" w="13709384">
                <a:moveTo>
                  <a:pt x="0" y="0"/>
                </a:moveTo>
                <a:lnTo>
                  <a:pt x="13709385" y="0"/>
                </a:lnTo>
                <a:lnTo>
                  <a:pt x="13709385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7951"/>
            <a:ext cx="7688004" cy="3792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78"/>
              </a:lnSpc>
            </a:pPr>
            <a:r>
              <a:rPr lang="en-US" sz="7378">
                <a:solidFill>
                  <a:srgbClr val="004AAD"/>
                </a:solidFill>
                <a:latin typeface="Montserrat Classic Bold"/>
              </a:rPr>
              <a:t>INTRODUCTION OF SELENIUM </a:t>
            </a:r>
          </a:p>
          <a:p>
            <a:pPr>
              <a:lnSpc>
                <a:spcPts val="7378"/>
              </a:lnSpc>
            </a:pPr>
            <a:r>
              <a:rPr lang="en-US" sz="7378">
                <a:solidFill>
                  <a:srgbClr val="004AAD"/>
                </a:solidFill>
                <a:latin typeface="Montserrat Classic Bold"/>
              </a:rPr>
              <a:t>Testing</a:t>
            </a:r>
          </a:p>
          <a:p>
            <a:pPr>
              <a:lnSpc>
                <a:spcPts val="7378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170266" y="3982272"/>
            <a:ext cx="6784453" cy="6530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•Selenium is a free (open-source) automated testing framework. </a:t>
            </a:r>
          </a:p>
          <a:p>
            <a:pPr>
              <a:lnSpc>
                <a:spcPts val="3999"/>
              </a:lnSpc>
            </a:pPr>
          </a:p>
          <a:p>
            <a:pPr>
              <a:lnSpc>
                <a:spcPts val="3999"/>
              </a:lnSpc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•Used to validate web applications across different browsers and platforms. Multiple programming languages like Java, C#, Python, etc to create Selenium Test Scripts.</a:t>
            </a:r>
          </a:p>
          <a:p>
            <a:pPr>
              <a:lnSpc>
                <a:spcPts val="3999"/>
              </a:lnSpc>
            </a:pPr>
          </a:p>
          <a:p>
            <a:pPr>
              <a:lnSpc>
                <a:spcPts val="3999"/>
              </a:lnSpc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•Testing done using the Selenium testing tool is usually referred to as Selenium Testing.</a:t>
            </a:r>
          </a:p>
          <a:p>
            <a:pPr>
              <a:lnSpc>
                <a:spcPts val="3999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true" flipV="false" rot="8532740">
            <a:off x="-2703495" y="7048838"/>
            <a:ext cx="6729406" cy="5469172"/>
          </a:xfrm>
          <a:custGeom>
            <a:avLst/>
            <a:gdLst/>
            <a:ahLst/>
            <a:cxnLst/>
            <a:rect r="r" b="b" t="t" l="l"/>
            <a:pathLst>
              <a:path h="5469172" w="6729406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00788" y="2191526"/>
            <a:ext cx="6958512" cy="6749119"/>
          </a:xfrm>
          <a:custGeom>
            <a:avLst/>
            <a:gdLst/>
            <a:ahLst/>
            <a:cxnLst/>
            <a:rect r="r" b="b" t="t" l="l"/>
            <a:pathLst>
              <a:path h="6749119" w="6958512">
                <a:moveTo>
                  <a:pt x="0" y="0"/>
                </a:moveTo>
                <a:lnTo>
                  <a:pt x="6958512" y="0"/>
                </a:lnTo>
                <a:lnTo>
                  <a:pt x="6958512" y="6749119"/>
                </a:lnTo>
                <a:lnTo>
                  <a:pt x="0" y="67491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7686" r="-88292" b="-6559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85749">
            <a:off x="-5690637" y="-3861861"/>
            <a:ext cx="14345355" cy="14345355"/>
          </a:xfrm>
          <a:custGeom>
            <a:avLst/>
            <a:gdLst/>
            <a:ahLst/>
            <a:cxnLst/>
            <a:rect r="r" b="b" t="t" l="l"/>
            <a:pathLst>
              <a:path h="14345355" w="14345355">
                <a:moveTo>
                  <a:pt x="0" y="0"/>
                </a:moveTo>
                <a:lnTo>
                  <a:pt x="14345355" y="0"/>
                </a:lnTo>
                <a:lnTo>
                  <a:pt x="14345355" y="14345355"/>
                </a:lnTo>
                <a:lnTo>
                  <a:pt x="0" y="1434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72442"/>
            <a:ext cx="11139397" cy="463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COMPONENTS OF SELENIUM</a:t>
            </a:r>
          </a:p>
          <a:p>
            <a:pPr>
              <a:lnSpc>
                <a:spcPts val="9000"/>
              </a:lnSpc>
            </a:pPr>
          </a:p>
          <a:p>
            <a:pPr>
              <a:lnSpc>
                <a:spcPts val="900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756025"/>
            <a:ext cx="10435545" cy="703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•Selenium IDE(Integrated Development Environment) : allows for recording, editing and debugging of functional tests.</a:t>
            </a:r>
          </a:p>
          <a:p>
            <a:pPr>
              <a:lnSpc>
                <a:spcPts val="3999"/>
              </a:lnSpc>
            </a:pPr>
          </a:p>
          <a:p>
            <a:pPr>
              <a:lnSpc>
                <a:spcPts val="3999"/>
              </a:lnSpc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•Selenium RC (Remote control) write automated tests for a web application in any programming language, which allows for better integration of Selenium in existing unit test frameworks.</a:t>
            </a:r>
          </a:p>
          <a:p>
            <a:pPr>
              <a:lnSpc>
                <a:spcPts val="3999"/>
              </a:lnSpc>
            </a:pPr>
          </a:p>
          <a:p>
            <a:pPr>
              <a:lnSpc>
                <a:spcPts val="3999"/>
              </a:lnSpc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•Selenium Web Driver : accepts commands and sends them to a browser.</a:t>
            </a:r>
          </a:p>
          <a:p>
            <a:pPr>
              <a:lnSpc>
                <a:spcPts val="3999"/>
              </a:lnSpc>
            </a:pPr>
          </a:p>
          <a:p>
            <a:pPr>
              <a:lnSpc>
                <a:spcPts val="3999"/>
              </a:lnSpc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•Selenium Grid : server that allows tests to use web browser instances running on remote machines. </a:t>
            </a:r>
          </a:p>
          <a:p>
            <a:pPr>
              <a:lnSpc>
                <a:spcPts val="3999"/>
              </a:lnSpc>
            </a:pPr>
          </a:p>
          <a:p>
            <a:pPr>
              <a:lnSpc>
                <a:spcPts val="3999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651739" y="3626617"/>
            <a:ext cx="5242104" cy="5250904"/>
          </a:xfrm>
          <a:custGeom>
            <a:avLst/>
            <a:gdLst/>
            <a:ahLst/>
            <a:cxnLst/>
            <a:rect r="r" b="b" t="t" l="l"/>
            <a:pathLst>
              <a:path h="5250904" w="5242104">
                <a:moveTo>
                  <a:pt x="0" y="0"/>
                </a:moveTo>
                <a:lnTo>
                  <a:pt x="5242103" y="0"/>
                </a:lnTo>
                <a:lnTo>
                  <a:pt x="5242103" y="5250904"/>
                </a:lnTo>
                <a:lnTo>
                  <a:pt x="0" y="52509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275" t="0" r="-5169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525861">
            <a:off x="10871197" y="-2765394"/>
            <a:ext cx="13709384" cy="13709384"/>
          </a:xfrm>
          <a:custGeom>
            <a:avLst/>
            <a:gdLst/>
            <a:ahLst/>
            <a:cxnLst/>
            <a:rect r="r" b="b" t="t" l="l"/>
            <a:pathLst>
              <a:path h="13709384" w="13709384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90625"/>
            <a:ext cx="10268870" cy="463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INTRODUCTION TO DOCKER</a:t>
            </a:r>
          </a:p>
          <a:p>
            <a:pPr>
              <a:lnSpc>
                <a:spcPts val="9000"/>
              </a:lnSpc>
            </a:pPr>
          </a:p>
          <a:p>
            <a:pPr>
              <a:lnSpc>
                <a:spcPts val="900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756025"/>
            <a:ext cx="11149799" cy="6530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•Docker is a set of platforms as a service (PaaS) products that use the Operating system level virtualization to deliver software in packages called containers.</a:t>
            </a:r>
          </a:p>
          <a:p>
            <a:pPr>
              <a:lnSpc>
                <a:spcPts val="3999"/>
              </a:lnSpc>
            </a:pPr>
          </a:p>
          <a:p>
            <a:pPr>
              <a:lnSpc>
                <a:spcPts val="3999"/>
              </a:lnSpc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•Containers are isolated from one another and bundle their own software, libraries, and configuration files.</a:t>
            </a:r>
          </a:p>
          <a:p>
            <a:pPr>
              <a:lnSpc>
                <a:spcPts val="3999"/>
              </a:lnSpc>
            </a:pPr>
          </a:p>
          <a:p>
            <a:pPr>
              <a:lnSpc>
                <a:spcPts val="3999"/>
              </a:lnSpc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•They can communicate with each other through well-defined channels.</a:t>
            </a:r>
          </a:p>
          <a:p>
            <a:pPr>
              <a:lnSpc>
                <a:spcPts val="3999"/>
              </a:lnSpc>
            </a:pPr>
          </a:p>
          <a:p>
            <a:pPr>
              <a:lnSpc>
                <a:spcPts val="3999"/>
              </a:lnSpc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•All containers are run by a single operating system kernel and therefore use fewer resources than a virtual machine.</a:t>
            </a:r>
          </a:p>
          <a:p>
            <a:pPr>
              <a:lnSpc>
                <a:spcPts val="3999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true" flipV="false" rot="8532740">
            <a:off x="-2703495" y="7048838"/>
            <a:ext cx="6729406" cy="5469172"/>
          </a:xfrm>
          <a:custGeom>
            <a:avLst/>
            <a:gdLst/>
            <a:ahLst/>
            <a:cxnLst/>
            <a:rect r="r" b="b" t="t" l="l"/>
            <a:pathLst>
              <a:path h="5469172" w="6729406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178499" y="1801955"/>
            <a:ext cx="5228610" cy="6584551"/>
          </a:xfrm>
          <a:custGeom>
            <a:avLst/>
            <a:gdLst/>
            <a:ahLst/>
            <a:cxnLst/>
            <a:rect r="r" b="b" t="t" l="l"/>
            <a:pathLst>
              <a:path h="6584551" w="5228610">
                <a:moveTo>
                  <a:pt x="0" y="0"/>
                </a:moveTo>
                <a:lnTo>
                  <a:pt x="5228610" y="0"/>
                </a:lnTo>
                <a:lnTo>
                  <a:pt x="5228610" y="6584551"/>
                </a:lnTo>
                <a:lnTo>
                  <a:pt x="0" y="65845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12" t="-5501" r="-3189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0669">
            <a:off x="-11923862" y="-10725049"/>
            <a:ext cx="18539921" cy="18539921"/>
          </a:xfrm>
          <a:custGeom>
            <a:avLst/>
            <a:gdLst/>
            <a:ahLst/>
            <a:cxnLst/>
            <a:rect r="r" b="b" t="t" l="l"/>
            <a:pathLst>
              <a:path h="18539921" w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26385" y="5963200"/>
            <a:ext cx="736600" cy="736600"/>
          </a:xfrm>
          <a:custGeom>
            <a:avLst/>
            <a:gdLst/>
            <a:ahLst/>
            <a:cxnLst/>
            <a:rect r="r" b="b" t="t" l="l"/>
            <a:pathLst>
              <a:path h="736600" w="736600">
                <a:moveTo>
                  <a:pt x="0" y="0"/>
                </a:moveTo>
                <a:lnTo>
                  <a:pt x="736600" y="0"/>
                </a:lnTo>
                <a:lnTo>
                  <a:pt x="736600" y="736600"/>
                </a:lnTo>
                <a:lnTo>
                  <a:pt x="0" y="736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26385" y="7972537"/>
            <a:ext cx="736600" cy="736600"/>
          </a:xfrm>
          <a:custGeom>
            <a:avLst/>
            <a:gdLst/>
            <a:ahLst/>
            <a:cxnLst/>
            <a:rect r="r" b="b" t="t" l="l"/>
            <a:pathLst>
              <a:path h="736600" w="736600">
                <a:moveTo>
                  <a:pt x="0" y="0"/>
                </a:moveTo>
                <a:lnTo>
                  <a:pt x="736600" y="0"/>
                </a:lnTo>
                <a:lnTo>
                  <a:pt x="736600" y="736600"/>
                </a:lnTo>
                <a:lnTo>
                  <a:pt x="0" y="736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256825"/>
            <a:ext cx="8572512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OUR 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815979"/>
            <a:ext cx="8739716" cy="206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49"/>
              </a:lnSpc>
            </a:pPr>
            <a:r>
              <a:rPr lang="en-US" sz="3468">
                <a:solidFill>
                  <a:srgbClr val="2E2E2E"/>
                </a:solidFill>
                <a:latin typeface="Montserrat Classic"/>
              </a:rPr>
              <a:t>Creating Docker image and deploying in docker container.</a:t>
            </a:r>
          </a:p>
          <a:p>
            <a:pPr>
              <a:lnSpc>
                <a:spcPts val="554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466267" y="5887000"/>
            <a:ext cx="6874450" cy="662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7"/>
              </a:lnSpc>
            </a:pPr>
            <a:r>
              <a:rPr lang="en-US" sz="3926">
                <a:solidFill>
                  <a:srgbClr val="2E2E2E"/>
                </a:solidFill>
                <a:latin typeface="Montserrat Classic Bold"/>
              </a:rPr>
              <a:t>Process 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66267" y="6595230"/>
            <a:ext cx="6874450" cy="485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88"/>
              </a:lnSpc>
            </a:pPr>
            <a:r>
              <a:rPr lang="en-US" sz="2617">
                <a:solidFill>
                  <a:srgbClr val="2E2E2E"/>
                </a:solidFill>
                <a:latin typeface="Montserrat Classic"/>
              </a:rPr>
              <a:t>Selenium Testing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66267" y="7985237"/>
            <a:ext cx="6500703" cy="620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98"/>
              </a:lnSpc>
            </a:pPr>
            <a:r>
              <a:rPr lang="en-US" sz="3713">
                <a:solidFill>
                  <a:srgbClr val="2E2E2E"/>
                </a:solidFill>
                <a:latin typeface="Montserrat Classic Bold"/>
              </a:rPr>
              <a:t>Process 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66267" y="8634877"/>
            <a:ext cx="6500703" cy="474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60"/>
              </a:lnSpc>
            </a:pPr>
            <a:r>
              <a:rPr lang="en-US" sz="2475">
                <a:solidFill>
                  <a:srgbClr val="2E2E2E"/>
                </a:solidFill>
                <a:latin typeface="Montserrat Classic"/>
              </a:rPr>
              <a:t>Docker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5242519">
            <a:off x="-1042019" y="8240279"/>
            <a:ext cx="8063091" cy="6553094"/>
          </a:xfrm>
          <a:custGeom>
            <a:avLst/>
            <a:gdLst/>
            <a:ahLst/>
            <a:cxnLst/>
            <a:rect r="r" b="b" t="t" l="l"/>
            <a:pathLst>
              <a:path h="6553094" w="8063091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8">
              <a:alphaModFix amt="5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799293">
            <a:off x="11428823" y="-2632098"/>
            <a:ext cx="8935833" cy="14347864"/>
          </a:xfrm>
          <a:custGeom>
            <a:avLst/>
            <a:gdLst/>
            <a:ahLst/>
            <a:cxnLst/>
            <a:rect r="r" b="b" t="t" l="l"/>
            <a:pathLst>
              <a:path h="14347864" w="8935833">
                <a:moveTo>
                  <a:pt x="0" y="0"/>
                </a:moveTo>
                <a:lnTo>
                  <a:pt x="8935833" y="0"/>
                </a:lnTo>
                <a:lnTo>
                  <a:pt x="8935833" y="14347863"/>
                </a:lnTo>
                <a:lnTo>
                  <a:pt x="0" y="143478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3987423">
            <a:off x="12625695" y="7261552"/>
            <a:ext cx="8063091" cy="6553094"/>
          </a:xfrm>
          <a:custGeom>
            <a:avLst/>
            <a:gdLst/>
            <a:ahLst/>
            <a:cxnLst/>
            <a:rect r="r" b="b" t="t" l="l"/>
            <a:pathLst>
              <a:path h="6553094" w="8063091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61960" y="1475703"/>
            <a:ext cx="14427240" cy="8115323"/>
          </a:xfrm>
          <a:custGeom>
            <a:avLst/>
            <a:gdLst/>
            <a:ahLst/>
            <a:cxnLst/>
            <a:rect r="r" b="b" t="t" l="l"/>
            <a:pathLst>
              <a:path h="8115323" w="14427240">
                <a:moveTo>
                  <a:pt x="0" y="0"/>
                </a:moveTo>
                <a:lnTo>
                  <a:pt x="14427240" y="0"/>
                </a:lnTo>
                <a:lnTo>
                  <a:pt x="14427240" y="8115322"/>
                </a:lnTo>
                <a:lnTo>
                  <a:pt x="0" y="81153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4309" y="473854"/>
            <a:ext cx="9073759" cy="1685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77"/>
              </a:lnSpc>
            </a:pPr>
            <a:r>
              <a:rPr lang="en-US" sz="6477">
                <a:solidFill>
                  <a:srgbClr val="004AAD"/>
                </a:solidFill>
                <a:latin typeface="Montserrat Classic Bold"/>
              </a:rPr>
              <a:t>SELENIUM TESTING</a:t>
            </a:r>
          </a:p>
          <a:p>
            <a:pPr>
              <a:lnSpc>
                <a:spcPts val="6477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7297969" y="9593219"/>
            <a:ext cx="6003719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2400">
                <a:solidFill>
                  <a:srgbClr val="2E2E2E"/>
                </a:solidFill>
                <a:latin typeface="Montserrat Classic"/>
              </a:rPr>
              <a:t>Selenium Testing on CodeChef Website </a:t>
            </a:r>
          </a:p>
          <a:p>
            <a:pPr>
              <a:lnSpc>
                <a:spcPts val="384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48401">
            <a:off x="15297701" y="384797"/>
            <a:ext cx="6729406" cy="5469172"/>
          </a:xfrm>
          <a:custGeom>
            <a:avLst/>
            <a:gdLst/>
            <a:ahLst/>
            <a:cxnLst/>
            <a:rect r="r" b="b" t="t" l="l"/>
            <a:pathLst>
              <a:path h="5469172" w="6729406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234898" y="9163050"/>
            <a:ext cx="5281314" cy="97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Selenium Testing Output</a:t>
            </a:r>
          </a:p>
          <a:p>
            <a:pPr>
              <a:lnSpc>
                <a:spcPts val="3999"/>
              </a:lnSpc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Opened the Home page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1082301">
            <a:off x="-5072607" y="6650746"/>
            <a:ext cx="11928886" cy="8231043"/>
          </a:xfrm>
          <a:custGeom>
            <a:avLst/>
            <a:gdLst/>
            <a:ahLst/>
            <a:cxnLst/>
            <a:rect r="r" b="b" t="t" l="l"/>
            <a:pathLst>
              <a:path h="8231043" w="11928886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9768" y="242142"/>
            <a:ext cx="15454621" cy="8693224"/>
          </a:xfrm>
          <a:custGeom>
            <a:avLst/>
            <a:gdLst/>
            <a:ahLst/>
            <a:cxnLst/>
            <a:rect r="r" b="b" t="t" l="l"/>
            <a:pathLst>
              <a:path h="8693224" w="15454621">
                <a:moveTo>
                  <a:pt x="0" y="0"/>
                </a:moveTo>
                <a:lnTo>
                  <a:pt x="15454621" y="0"/>
                </a:lnTo>
                <a:lnTo>
                  <a:pt x="15454621" y="8693224"/>
                </a:lnTo>
                <a:lnTo>
                  <a:pt x="0" y="8693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48401">
            <a:off x="15297701" y="384797"/>
            <a:ext cx="6729406" cy="5469172"/>
          </a:xfrm>
          <a:custGeom>
            <a:avLst/>
            <a:gdLst/>
            <a:ahLst/>
            <a:cxnLst/>
            <a:rect r="r" b="b" t="t" l="l"/>
            <a:pathLst>
              <a:path h="5469172" w="6729406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33091" y="8676833"/>
            <a:ext cx="5704549" cy="1058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2700">
                <a:solidFill>
                  <a:srgbClr val="2E2E2E"/>
                </a:solidFill>
                <a:latin typeface="Montserrat Classic"/>
              </a:rPr>
              <a:t>Obtaining email id as a Output</a:t>
            </a:r>
          </a:p>
          <a:p>
            <a:pPr>
              <a:lnSpc>
                <a:spcPts val="432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1082301">
            <a:off x="-5072607" y="6650746"/>
            <a:ext cx="11928886" cy="8231043"/>
          </a:xfrm>
          <a:custGeom>
            <a:avLst/>
            <a:gdLst/>
            <a:ahLst/>
            <a:cxnLst/>
            <a:rect r="r" b="b" t="t" l="l"/>
            <a:pathLst>
              <a:path h="8231043" w="11928886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01511" y="661521"/>
            <a:ext cx="5176185" cy="7452922"/>
          </a:xfrm>
          <a:custGeom>
            <a:avLst/>
            <a:gdLst/>
            <a:ahLst/>
            <a:cxnLst/>
            <a:rect r="r" b="b" t="t" l="l"/>
            <a:pathLst>
              <a:path h="7452922" w="5176185">
                <a:moveTo>
                  <a:pt x="0" y="0"/>
                </a:moveTo>
                <a:lnTo>
                  <a:pt x="5176184" y="0"/>
                </a:lnTo>
                <a:lnTo>
                  <a:pt x="5176184" y="7452921"/>
                </a:lnTo>
                <a:lnTo>
                  <a:pt x="0" y="74529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8189" t="-4899" r="-120389" b="-783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91251" y="661521"/>
            <a:ext cx="5208018" cy="7452922"/>
          </a:xfrm>
          <a:custGeom>
            <a:avLst/>
            <a:gdLst/>
            <a:ahLst/>
            <a:cxnLst/>
            <a:rect r="r" b="b" t="t" l="l"/>
            <a:pathLst>
              <a:path h="7452922" w="5208018">
                <a:moveTo>
                  <a:pt x="0" y="0"/>
                </a:moveTo>
                <a:lnTo>
                  <a:pt x="5208018" y="0"/>
                </a:lnTo>
                <a:lnTo>
                  <a:pt x="5208018" y="7452921"/>
                </a:lnTo>
                <a:lnTo>
                  <a:pt x="0" y="74529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2522" t="-6733" r="-138686" b="-1559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693461" y="8676833"/>
            <a:ext cx="5378586" cy="503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8"/>
              </a:lnSpc>
              <a:spcBef>
                <a:spcPct val="0"/>
              </a:spcBef>
            </a:pPr>
            <a:r>
              <a:rPr lang="en-US" sz="2630">
                <a:solidFill>
                  <a:srgbClr val="2E2E2E"/>
                </a:solidFill>
                <a:latin typeface="Montserrat Classic"/>
              </a:rPr>
              <a:t>Obtaining password as a Output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DAFwV1kBNCk</dc:identifier>
  <dcterms:modified xsi:type="dcterms:W3CDTF">2011-08-01T06:04:30Z</dcterms:modified>
  <cp:revision>1</cp:revision>
  <dc:title>Aditi_Jha_Presentation</dc:title>
</cp:coreProperties>
</file>